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77" r:id="rId4"/>
    <p:sldId id="292" r:id="rId5"/>
    <p:sldId id="288" r:id="rId6"/>
    <p:sldId id="262" r:id="rId7"/>
    <p:sldId id="263" r:id="rId8"/>
    <p:sldId id="264" r:id="rId9"/>
    <p:sldId id="265" r:id="rId10"/>
    <p:sldId id="281" r:id="rId11"/>
    <p:sldId id="260" r:id="rId12"/>
    <p:sldId id="259" r:id="rId13"/>
    <p:sldId id="278" r:id="rId14"/>
    <p:sldId id="258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3" r:id="rId25"/>
    <p:sldId id="294" r:id="rId26"/>
    <p:sldId id="290" r:id="rId27"/>
    <p:sldId id="289" r:id="rId28"/>
    <p:sldId id="282" r:id="rId29"/>
    <p:sldId id="283" r:id="rId30"/>
    <p:sldId id="284" r:id="rId31"/>
    <p:sldId id="29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34"/>
    <p:restoredTop sz="94686"/>
  </p:normalViewPr>
  <p:slideViewPr>
    <p:cSldViewPr snapToGrid="0" snapToObjects="1">
      <p:cViewPr varScale="1">
        <p:scale>
          <a:sx n="92" d="100"/>
          <a:sy n="92" d="100"/>
        </p:scale>
        <p:origin x="2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Attendance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(1)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Library\Containers\com.microsoft.Excel\Data\Downloads\fgradeinfo%2007-18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GoogleDrive\My%20Drive\Board%20Data\iReady%20Resul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elgreen\Desktop\iReady%20Resul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90% Attendance by School</a:t>
            </a:r>
          </a:p>
        </c:rich>
      </c:tx>
      <c:layout>
        <c:manualLayout>
          <c:xMode val="edge"/>
          <c:yMode val="edge"/>
          <c:x val="0.332770778652668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2015-2016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Sheet2!$A$2:$A$7</c:f>
              <c:strCache>
                <c:ptCount val="6"/>
                <c:pt idx="0">
                  <c:v>Yale</c:v>
                </c:pt>
                <c:pt idx="1">
                  <c:v>WPS</c:v>
                </c:pt>
                <c:pt idx="2">
                  <c:v>WIS</c:v>
                </c:pt>
                <c:pt idx="3">
                  <c:v>WMS</c:v>
                </c:pt>
                <c:pt idx="4">
                  <c:v>WHS</c:v>
                </c:pt>
                <c:pt idx="5">
                  <c:v>District</c:v>
                </c:pt>
              </c:strCache>
            </c:strRef>
          </c:cat>
          <c:val>
            <c:numRef>
              <c:f>Sheet2!$B$2:$B$7</c:f>
              <c:numCache>
                <c:formatCode>0.00%</c:formatCode>
                <c:ptCount val="6"/>
                <c:pt idx="0">
                  <c:v>0.68289999999999995</c:v>
                </c:pt>
                <c:pt idx="1">
                  <c:v>0.61329999999999996</c:v>
                </c:pt>
                <c:pt idx="2">
                  <c:v>0.75690000000000002</c:v>
                </c:pt>
                <c:pt idx="3">
                  <c:v>0.754</c:v>
                </c:pt>
                <c:pt idx="4">
                  <c:v>0.65559999999999996</c:v>
                </c:pt>
                <c:pt idx="5">
                  <c:v>0.66649999999999998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94-284D-889F-7A82CC5ABBA1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Sheet2!$A$2:$A$7</c:f>
              <c:strCache>
                <c:ptCount val="6"/>
                <c:pt idx="0">
                  <c:v>Yale</c:v>
                </c:pt>
                <c:pt idx="1">
                  <c:v>WPS</c:v>
                </c:pt>
                <c:pt idx="2">
                  <c:v>WIS</c:v>
                </c:pt>
                <c:pt idx="3">
                  <c:v>WMS</c:v>
                </c:pt>
                <c:pt idx="4">
                  <c:v>WHS</c:v>
                </c:pt>
                <c:pt idx="5">
                  <c:v>District</c:v>
                </c:pt>
              </c:strCache>
            </c:strRef>
          </c:cat>
          <c:val>
            <c:numRef>
              <c:f>Sheet2!$C$2:$C$7</c:f>
              <c:numCache>
                <c:formatCode>0.00%</c:formatCode>
                <c:ptCount val="6"/>
                <c:pt idx="0">
                  <c:v>0.63149999999999995</c:v>
                </c:pt>
                <c:pt idx="1">
                  <c:v>0.622</c:v>
                </c:pt>
                <c:pt idx="2">
                  <c:v>0.77329999999999999</c:v>
                </c:pt>
                <c:pt idx="3">
                  <c:v>0.752</c:v>
                </c:pt>
                <c:pt idx="4">
                  <c:v>0.60240000000000005</c:v>
                </c:pt>
                <c:pt idx="5">
                  <c:v>0.67810000000000004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94-284D-889F-7A82CC5ABBA1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Sheet2!$A$2:$A$7</c:f>
              <c:strCache>
                <c:ptCount val="6"/>
                <c:pt idx="0">
                  <c:v>Yale</c:v>
                </c:pt>
                <c:pt idx="1">
                  <c:v>WPS</c:v>
                </c:pt>
                <c:pt idx="2">
                  <c:v>WIS</c:v>
                </c:pt>
                <c:pt idx="3">
                  <c:v>WMS</c:v>
                </c:pt>
                <c:pt idx="4">
                  <c:v>WHS</c:v>
                </c:pt>
                <c:pt idx="5">
                  <c:v>District</c:v>
                </c:pt>
              </c:strCache>
            </c:strRef>
          </c:cat>
          <c:val>
            <c:numRef>
              <c:f>Sheet2!$D$2:$D$7</c:f>
              <c:numCache>
                <c:formatCode>0.00%</c:formatCode>
                <c:ptCount val="6"/>
                <c:pt idx="0">
                  <c:v>0.71860000000000002</c:v>
                </c:pt>
                <c:pt idx="1">
                  <c:v>0.68610000000000004</c:v>
                </c:pt>
                <c:pt idx="2">
                  <c:v>0.81640000000000001</c:v>
                </c:pt>
                <c:pt idx="3">
                  <c:v>0.77900000000000003</c:v>
                </c:pt>
                <c:pt idx="4">
                  <c:v>0.63080000000000003</c:v>
                </c:pt>
                <c:pt idx="5">
                  <c:v>0.71860000000000002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94-284D-889F-7A82CC5AB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183176"/>
        <c:axId val="304185136"/>
      </c:barChart>
      <c:catAx>
        <c:axId val="30418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5136"/>
        <c:crosses val="autoZero"/>
        <c:auto val="1"/>
        <c:lblAlgn val="ctr"/>
        <c:lblOffset val="100"/>
        <c:noMultiLvlLbl val="0"/>
      </c:catAx>
      <c:valAx>
        <c:axId val="30418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3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8th Grade </a:t>
            </a:r>
            <a:r>
              <a:rPr lang="en-US" sz="3600" b="1" dirty="0" err="1"/>
              <a:t>iReady</a:t>
            </a:r>
            <a:r>
              <a:rPr lang="en-US" sz="3600" b="1" dirty="0"/>
              <a:t> Growth-ELA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Grade'!$B$51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Grade'!$A$52:$A$53</c:f>
              <c:strCache>
                <c:ptCount val="2"/>
                <c:pt idx="0">
                  <c:v>8 Fall</c:v>
                </c:pt>
                <c:pt idx="1">
                  <c:v>8 Winter</c:v>
                </c:pt>
              </c:strCache>
            </c:strRef>
          </c:cat>
          <c:val>
            <c:numRef>
              <c:f>'ELA by Grade'!$B$52:$B$53</c:f>
              <c:numCache>
                <c:formatCode>0.000%</c:formatCode>
                <c:ptCount val="2"/>
                <c:pt idx="0">
                  <c:v>0.18124999999999999</c:v>
                </c:pt>
                <c:pt idx="1">
                  <c:v>0.19496855345911951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BD-FF48-A20F-D35955E91E0A}"/>
            </c:ext>
          </c:extLst>
        </c:ser>
        <c:ser>
          <c:idx val="1"/>
          <c:order val="1"/>
          <c:tx>
            <c:strRef>
              <c:f>'ELA by Grade'!$C$51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Grade'!$A$52:$A$53</c:f>
              <c:strCache>
                <c:ptCount val="2"/>
                <c:pt idx="0">
                  <c:v>8 Fall</c:v>
                </c:pt>
                <c:pt idx="1">
                  <c:v>8 Winter</c:v>
                </c:pt>
              </c:strCache>
            </c:strRef>
          </c:cat>
          <c:val>
            <c:numRef>
              <c:f>'ELA by Grade'!$C$52:$C$53</c:f>
              <c:numCache>
                <c:formatCode>0.000%</c:formatCode>
                <c:ptCount val="2"/>
                <c:pt idx="0">
                  <c:v>0.38124999999999998</c:v>
                </c:pt>
                <c:pt idx="1">
                  <c:v>0.40251572327044027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BD-FF48-A20F-D35955E91E0A}"/>
            </c:ext>
          </c:extLst>
        </c:ser>
        <c:ser>
          <c:idx val="2"/>
          <c:order val="2"/>
          <c:tx>
            <c:strRef>
              <c:f>'ELA by Grade'!$D$51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BD-FF48-A20F-D35955E91E0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BD-FF48-A20F-D35955E91E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Grade'!$A$52:$A$53</c:f>
              <c:strCache>
                <c:ptCount val="2"/>
                <c:pt idx="0">
                  <c:v>8 Fall</c:v>
                </c:pt>
                <c:pt idx="1">
                  <c:v>8 Winter</c:v>
                </c:pt>
              </c:strCache>
            </c:strRef>
          </c:cat>
          <c:val>
            <c:numRef>
              <c:f>'ELA by Grade'!$D$52:$D$53</c:f>
              <c:numCache>
                <c:formatCode>0.000%</c:formatCode>
                <c:ptCount val="2"/>
                <c:pt idx="0">
                  <c:v>0.4375</c:v>
                </c:pt>
                <c:pt idx="1">
                  <c:v>0.40251572327044027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BD-FF48-A20F-D35955E91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055544"/>
        <c:axId val="306053976"/>
      </c:barChart>
      <c:catAx>
        <c:axId val="306055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3976"/>
        <c:crosses val="autoZero"/>
        <c:auto val="1"/>
        <c:lblAlgn val="ctr"/>
        <c:lblOffset val="100"/>
        <c:noMultiLvlLbl val="0"/>
      </c:catAx>
      <c:valAx>
        <c:axId val="306053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5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Kindergarten</a:t>
            </a:r>
            <a:r>
              <a:rPr lang="en-US" sz="2800" b="1" baseline="0" dirty="0"/>
              <a:t> </a:t>
            </a:r>
            <a:r>
              <a:rPr lang="en-US" sz="2800" b="1" baseline="0" dirty="0" err="1"/>
              <a:t>iReady</a:t>
            </a:r>
            <a:r>
              <a:rPr lang="en-US" sz="2800" b="1" baseline="0" dirty="0"/>
              <a:t> Growth-Math</a:t>
            </a:r>
            <a:endParaRPr lang="en-US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Grade'!$B$1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Grade'!$A$2:$A$4</c:f>
              <c:strCache>
                <c:ptCount val="3"/>
                <c:pt idx="0">
                  <c:v>K-Fall</c:v>
                </c:pt>
                <c:pt idx="1">
                  <c:v>K-Winter</c:v>
                </c:pt>
                <c:pt idx="2">
                  <c:v>K Spring</c:v>
                </c:pt>
              </c:strCache>
            </c:strRef>
          </c:cat>
          <c:val>
            <c:numRef>
              <c:f>'Math by Grade'!$B$2:$B$4</c:f>
              <c:numCache>
                <c:formatCode>0.0%</c:formatCode>
                <c:ptCount val="3"/>
                <c:pt idx="0">
                  <c:v>6.7164179104477612E-2</c:v>
                </c:pt>
                <c:pt idx="1">
                  <c:v>0.22535211267605634</c:v>
                </c:pt>
                <c:pt idx="2">
                  <c:v>0.42335766423357662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F7-5744-82BB-12FE91021FD4}"/>
            </c:ext>
          </c:extLst>
        </c:ser>
        <c:ser>
          <c:idx val="1"/>
          <c:order val="1"/>
          <c:tx>
            <c:strRef>
              <c:f>'Math by Grade'!$C$1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Grade'!$A$2:$A$4</c:f>
              <c:strCache>
                <c:ptCount val="3"/>
                <c:pt idx="0">
                  <c:v>K-Fall</c:v>
                </c:pt>
                <c:pt idx="1">
                  <c:v>K-Winter</c:v>
                </c:pt>
                <c:pt idx="2">
                  <c:v>K Spring</c:v>
                </c:pt>
              </c:strCache>
            </c:strRef>
          </c:cat>
          <c:val>
            <c:numRef>
              <c:f>'Math by Grade'!$C$2:$C$4</c:f>
              <c:numCache>
                <c:formatCode>0.0%</c:formatCode>
                <c:ptCount val="3"/>
                <c:pt idx="0">
                  <c:v>0.93283582089552242</c:v>
                </c:pt>
                <c:pt idx="1">
                  <c:v>0.77464788732394363</c:v>
                </c:pt>
                <c:pt idx="2">
                  <c:v>0.57664233576642332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F7-5744-82BB-12FE9102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051624"/>
        <c:axId val="306050840"/>
      </c:barChart>
      <c:catAx>
        <c:axId val="306051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0840"/>
        <c:crosses val="autoZero"/>
        <c:auto val="1"/>
        <c:lblAlgn val="ctr"/>
        <c:lblOffset val="100"/>
        <c:noMultiLvlLbl val="0"/>
      </c:catAx>
      <c:valAx>
        <c:axId val="306050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1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1</a:t>
            </a:r>
            <a:r>
              <a:rPr lang="en-US" sz="2800" b="1" baseline="30000" dirty="0"/>
              <a:t>st</a:t>
            </a:r>
            <a:r>
              <a:rPr lang="en-US" sz="2800" b="1" dirty="0"/>
              <a:t> Grade </a:t>
            </a:r>
            <a:r>
              <a:rPr lang="en-US" sz="2800" b="1" dirty="0" err="1"/>
              <a:t>iReady</a:t>
            </a:r>
            <a:r>
              <a:rPr lang="en-US" sz="2800" b="1" dirty="0"/>
              <a:t> Growth-Math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Grade'!$B$5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16.5%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28-4B40-9BB7-1B6165652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Grade'!$A$6:$A$8</c:f>
              <c:strCache>
                <c:ptCount val="3"/>
                <c:pt idx="0">
                  <c:v>1-Fall</c:v>
                </c:pt>
                <c:pt idx="1">
                  <c:v>1 Winter</c:v>
                </c:pt>
                <c:pt idx="2">
                  <c:v>1 Spring</c:v>
                </c:pt>
              </c:strCache>
            </c:strRef>
          </c:cat>
          <c:val>
            <c:numRef>
              <c:f>'Math by Grade'!$B$6:$B$8</c:f>
              <c:numCache>
                <c:formatCode>0.0%</c:formatCode>
                <c:ptCount val="3"/>
                <c:pt idx="0">
                  <c:v>2.6490066225165563E-2</c:v>
                </c:pt>
                <c:pt idx="1">
                  <c:v>0.16556291390728478</c:v>
                </c:pt>
                <c:pt idx="2">
                  <c:v>0.22105263157894736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1444-9C80-BDEC2F13A6B2}"/>
            </c:ext>
          </c:extLst>
        </c:ser>
        <c:ser>
          <c:idx val="1"/>
          <c:order val="1"/>
          <c:tx>
            <c:strRef>
              <c:f>'Math by Grade'!$C$5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72.6%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28-4B40-9BB7-1B6165652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Grade'!$A$6:$A$8</c:f>
              <c:strCache>
                <c:ptCount val="3"/>
                <c:pt idx="0">
                  <c:v>1-Fall</c:v>
                </c:pt>
                <c:pt idx="1">
                  <c:v>1 Winter</c:v>
                </c:pt>
                <c:pt idx="2">
                  <c:v>1 Spring</c:v>
                </c:pt>
              </c:strCache>
            </c:strRef>
          </c:cat>
          <c:val>
            <c:numRef>
              <c:f>'Math by Grade'!$C$6:$C$8</c:f>
              <c:numCache>
                <c:formatCode>0.0%</c:formatCode>
                <c:ptCount val="3"/>
                <c:pt idx="0">
                  <c:v>0.86754966887417218</c:v>
                </c:pt>
                <c:pt idx="1">
                  <c:v>0.79470198675496684</c:v>
                </c:pt>
                <c:pt idx="2">
                  <c:v>0.93684210526315792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45-1444-9C80-BDEC2F13A6B2}"/>
            </c:ext>
          </c:extLst>
        </c:ser>
        <c:ser>
          <c:idx val="2"/>
          <c:order val="2"/>
          <c:tx>
            <c:strRef>
              <c:f>'Math by Grade'!$D$5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Grade'!$A$6:$A$8</c:f>
              <c:strCache>
                <c:ptCount val="3"/>
                <c:pt idx="0">
                  <c:v>1-Fall</c:v>
                </c:pt>
                <c:pt idx="1">
                  <c:v>1 Winter</c:v>
                </c:pt>
                <c:pt idx="2">
                  <c:v>1 Spring</c:v>
                </c:pt>
              </c:strCache>
            </c:strRef>
          </c:cat>
          <c:val>
            <c:numRef>
              <c:f>'Math by Grade'!$D$6:$D$8</c:f>
              <c:numCache>
                <c:formatCode>0.0%</c:formatCode>
                <c:ptCount val="3"/>
                <c:pt idx="0">
                  <c:v>0.10596026490066225</c:v>
                </c:pt>
                <c:pt idx="1">
                  <c:v>3.9735099337748346E-2</c:v>
                </c:pt>
                <c:pt idx="2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45-1444-9C80-BDEC2F13A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054760"/>
        <c:axId val="306051232"/>
      </c:barChart>
      <c:catAx>
        <c:axId val="306054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1232"/>
        <c:crosses val="autoZero"/>
        <c:auto val="1"/>
        <c:lblAlgn val="ctr"/>
        <c:lblOffset val="100"/>
        <c:noMultiLvlLbl val="0"/>
      </c:catAx>
      <c:valAx>
        <c:axId val="306051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4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2nd Grade </a:t>
            </a:r>
            <a:r>
              <a:rPr lang="en-US" sz="2800" b="1" dirty="0" err="1"/>
              <a:t>iReady</a:t>
            </a:r>
            <a:r>
              <a:rPr lang="en-US" sz="2800" b="1" dirty="0"/>
              <a:t> Growth 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Grade'!$B$9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Grade'!$A$10:$A$11</c:f>
              <c:strCache>
                <c:ptCount val="2"/>
                <c:pt idx="0">
                  <c:v>2 Fall</c:v>
                </c:pt>
                <c:pt idx="1">
                  <c:v>2 Winter</c:v>
                </c:pt>
              </c:strCache>
            </c:strRef>
          </c:cat>
          <c:val>
            <c:numRef>
              <c:f>'Math by Grade'!$B$10:$B$11</c:f>
              <c:numCache>
                <c:formatCode>0.0%</c:formatCode>
                <c:ptCount val="2"/>
                <c:pt idx="0">
                  <c:v>4.2424242424242427E-2</c:v>
                </c:pt>
                <c:pt idx="1">
                  <c:v>0.14880952380952381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FB-A54C-BCCB-85C5B16E7F3F}"/>
            </c:ext>
          </c:extLst>
        </c:ser>
        <c:ser>
          <c:idx val="1"/>
          <c:order val="1"/>
          <c:tx>
            <c:strRef>
              <c:f>'Math by Grade'!$C$9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Grade'!$A$10:$A$11</c:f>
              <c:strCache>
                <c:ptCount val="2"/>
                <c:pt idx="0">
                  <c:v>2 Fall</c:v>
                </c:pt>
                <c:pt idx="1">
                  <c:v>2 Winter</c:v>
                </c:pt>
              </c:strCache>
            </c:strRef>
          </c:cat>
          <c:val>
            <c:numRef>
              <c:f>'Math by Grade'!$C$10:$C$11</c:f>
              <c:numCache>
                <c:formatCode>0.0%</c:formatCode>
                <c:ptCount val="2"/>
                <c:pt idx="0">
                  <c:v>0.66060606060606064</c:v>
                </c:pt>
                <c:pt idx="1">
                  <c:v>0.70833333333333337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FB-A54C-BCCB-85C5B16E7F3F}"/>
            </c:ext>
          </c:extLst>
        </c:ser>
        <c:ser>
          <c:idx val="2"/>
          <c:order val="2"/>
          <c:tx>
            <c:strRef>
              <c:f>'Math by Grade'!$D$9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Grade'!$A$10:$A$11</c:f>
              <c:strCache>
                <c:ptCount val="2"/>
                <c:pt idx="0">
                  <c:v>2 Fall</c:v>
                </c:pt>
                <c:pt idx="1">
                  <c:v>2 Winter</c:v>
                </c:pt>
              </c:strCache>
            </c:strRef>
          </c:cat>
          <c:val>
            <c:numRef>
              <c:f>'Math by Grade'!$D$10:$D$11</c:f>
              <c:numCache>
                <c:formatCode>0.0%</c:formatCode>
                <c:ptCount val="2"/>
                <c:pt idx="0">
                  <c:v>0.29696969696969699</c:v>
                </c:pt>
                <c:pt idx="1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FB-A54C-BCCB-85C5B16E7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052408"/>
        <c:axId val="306055936"/>
      </c:barChart>
      <c:catAx>
        <c:axId val="306052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5936"/>
        <c:crosses val="autoZero"/>
        <c:auto val="1"/>
        <c:lblAlgn val="ctr"/>
        <c:lblOffset val="100"/>
        <c:noMultiLvlLbl val="0"/>
      </c:catAx>
      <c:valAx>
        <c:axId val="306055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2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3rd Grade </a:t>
            </a:r>
            <a:r>
              <a:rPr lang="en-US" sz="2800" b="1" dirty="0" err="1"/>
              <a:t>iReady</a:t>
            </a:r>
            <a:r>
              <a:rPr lang="en-US" sz="2800" b="1" dirty="0"/>
              <a:t> Growth-Math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Grade'!$B$12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Grade'!$A$13:$A$14</c:f>
              <c:strCache>
                <c:ptCount val="2"/>
                <c:pt idx="0">
                  <c:v>3 Fall</c:v>
                </c:pt>
                <c:pt idx="1">
                  <c:v>3 Winter</c:v>
                </c:pt>
              </c:strCache>
            </c:strRef>
          </c:cat>
          <c:val>
            <c:numRef>
              <c:f>'Math by Grade'!$B$13:$B$14</c:f>
              <c:numCache>
                <c:formatCode>0.0%</c:formatCode>
                <c:ptCount val="2"/>
                <c:pt idx="0">
                  <c:v>2.1739130434782608E-2</c:v>
                </c:pt>
                <c:pt idx="1">
                  <c:v>0.14880952380952381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D-0047-B263-6AD5B4D59005}"/>
            </c:ext>
          </c:extLst>
        </c:ser>
        <c:ser>
          <c:idx val="1"/>
          <c:order val="1"/>
          <c:tx>
            <c:strRef>
              <c:f>'Math by Grade'!$C$12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Grade'!$A$13:$A$14</c:f>
              <c:strCache>
                <c:ptCount val="2"/>
                <c:pt idx="0">
                  <c:v>3 Fall</c:v>
                </c:pt>
                <c:pt idx="1">
                  <c:v>3 Winter</c:v>
                </c:pt>
              </c:strCache>
            </c:strRef>
          </c:cat>
          <c:val>
            <c:numRef>
              <c:f>'Math by Grade'!$C$13:$C$14</c:f>
              <c:numCache>
                <c:formatCode>0.0%</c:formatCode>
                <c:ptCount val="2"/>
                <c:pt idx="0">
                  <c:v>0.67391304347826086</c:v>
                </c:pt>
                <c:pt idx="1">
                  <c:v>0.70833333333333337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9D-0047-B263-6AD5B4D59005}"/>
            </c:ext>
          </c:extLst>
        </c:ser>
        <c:ser>
          <c:idx val="2"/>
          <c:order val="2"/>
          <c:tx>
            <c:strRef>
              <c:f>'Math by Grade'!$D$12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Grade'!$A$13:$A$14</c:f>
              <c:strCache>
                <c:ptCount val="2"/>
                <c:pt idx="0">
                  <c:v>3 Fall</c:v>
                </c:pt>
                <c:pt idx="1">
                  <c:v>3 Winter</c:v>
                </c:pt>
              </c:strCache>
            </c:strRef>
          </c:cat>
          <c:val>
            <c:numRef>
              <c:f>'Math by Grade'!$D$13:$D$14</c:f>
              <c:numCache>
                <c:formatCode>0.0%</c:formatCode>
                <c:ptCount val="2"/>
                <c:pt idx="0">
                  <c:v>0.30434782608695654</c:v>
                </c:pt>
                <c:pt idx="1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9D-0047-B263-6AD5B4D59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049664"/>
        <c:axId val="306050056"/>
      </c:barChart>
      <c:catAx>
        <c:axId val="306049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0056"/>
        <c:crosses val="autoZero"/>
        <c:auto val="1"/>
        <c:lblAlgn val="ctr"/>
        <c:lblOffset val="100"/>
        <c:noMultiLvlLbl val="0"/>
      </c:catAx>
      <c:valAx>
        <c:axId val="306050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4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4th Grade </a:t>
            </a:r>
            <a:r>
              <a:rPr lang="en-US" sz="2800" b="1" dirty="0" err="1"/>
              <a:t>iReady</a:t>
            </a:r>
            <a:r>
              <a:rPr lang="en-US" sz="2800" b="1" dirty="0"/>
              <a:t> Growth-Math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Grade'!$B$15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Grade'!$A$16:$A$17</c:f>
              <c:strCache>
                <c:ptCount val="2"/>
                <c:pt idx="0">
                  <c:v>4 Fall</c:v>
                </c:pt>
                <c:pt idx="1">
                  <c:v>4 Winter</c:v>
                </c:pt>
              </c:strCache>
            </c:strRef>
          </c:cat>
          <c:val>
            <c:numRef>
              <c:f>'Math by Grade'!$B$16:$B$17</c:f>
              <c:numCache>
                <c:formatCode>0.0%</c:formatCode>
                <c:ptCount val="2"/>
                <c:pt idx="0">
                  <c:v>5.0955414012738856E-2</c:v>
                </c:pt>
                <c:pt idx="1">
                  <c:v>6.4935064935064929E-2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3-A448-97E6-81041A8339AE}"/>
            </c:ext>
          </c:extLst>
        </c:ser>
        <c:ser>
          <c:idx val="1"/>
          <c:order val="1"/>
          <c:tx>
            <c:strRef>
              <c:f>'Math by Grade'!$C$15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Grade'!$A$16:$A$17</c:f>
              <c:strCache>
                <c:ptCount val="2"/>
                <c:pt idx="0">
                  <c:v>4 Fall</c:v>
                </c:pt>
                <c:pt idx="1">
                  <c:v>4 Winter</c:v>
                </c:pt>
              </c:strCache>
            </c:strRef>
          </c:cat>
          <c:val>
            <c:numRef>
              <c:f>'Math by Grade'!$C$16:$C$17</c:f>
              <c:numCache>
                <c:formatCode>0.0%</c:formatCode>
                <c:ptCount val="2"/>
                <c:pt idx="0">
                  <c:v>0.59872611464968151</c:v>
                </c:pt>
                <c:pt idx="1">
                  <c:v>0.72077922077922074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43-A448-97E6-81041A8339AE}"/>
            </c:ext>
          </c:extLst>
        </c:ser>
        <c:ser>
          <c:idx val="2"/>
          <c:order val="2"/>
          <c:tx>
            <c:strRef>
              <c:f>'Math by Grade'!$D$15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Grade'!$A$16:$A$17</c:f>
              <c:strCache>
                <c:ptCount val="2"/>
                <c:pt idx="0">
                  <c:v>4 Fall</c:v>
                </c:pt>
                <c:pt idx="1">
                  <c:v>4 Winter</c:v>
                </c:pt>
              </c:strCache>
            </c:strRef>
          </c:cat>
          <c:val>
            <c:numRef>
              <c:f>'Math by Grade'!$D$16:$D$17</c:f>
              <c:numCache>
                <c:formatCode>0.0%</c:formatCode>
                <c:ptCount val="2"/>
                <c:pt idx="0">
                  <c:v>0.3503184713375796</c:v>
                </c:pt>
                <c:pt idx="1">
                  <c:v>0.21428571428571427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43-A448-97E6-81041A833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053192"/>
        <c:axId val="306053584"/>
      </c:barChart>
      <c:catAx>
        <c:axId val="306053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3584"/>
        <c:crosses val="autoZero"/>
        <c:auto val="1"/>
        <c:lblAlgn val="ctr"/>
        <c:lblOffset val="100"/>
        <c:noMultiLvlLbl val="0"/>
      </c:catAx>
      <c:valAx>
        <c:axId val="306053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3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5th Grade </a:t>
            </a:r>
            <a:r>
              <a:rPr lang="en-US" sz="2800" b="1" dirty="0" err="1"/>
              <a:t>iReady</a:t>
            </a:r>
            <a:r>
              <a:rPr lang="en-US" sz="2800" b="1" dirty="0"/>
              <a:t> Growth-Math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Grade'!$B$18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Grade'!$A$19:$A$20</c:f>
              <c:strCache>
                <c:ptCount val="2"/>
                <c:pt idx="0">
                  <c:v>5 Fall</c:v>
                </c:pt>
                <c:pt idx="1">
                  <c:v>5 Winter</c:v>
                </c:pt>
              </c:strCache>
            </c:strRef>
          </c:cat>
          <c:val>
            <c:numRef>
              <c:f>'Math by Grade'!$B$19:$B$20</c:f>
              <c:numCache>
                <c:formatCode>0.0%</c:formatCode>
                <c:ptCount val="2"/>
                <c:pt idx="0">
                  <c:v>5.5865921787709494E-2</c:v>
                </c:pt>
                <c:pt idx="1">
                  <c:v>9.7826086956521743E-2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DE-1E44-A873-B7C1138AB80B}"/>
            </c:ext>
          </c:extLst>
        </c:ser>
        <c:ser>
          <c:idx val="1"/>
          <c:order val="1"/>
          <c:tx>
            <c:strRef>
              <c:f>'Math by Grade'!$C$18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Grade'!$A$19:$A$20</c:f>
              <c:strCache>
                <c:ptCount val="2"/>
                <c:pt idx="0">
                  <c:v>5 Fall</c:v>
                </c:pt>
                <c:pt idx="1">
                  <c:v>5 Winter</c:v>
                </c:pt>
              </c:strCache>
            </c:strRef>
          </c:cat>
          <c:val>
            <c:numRef>
              <c:f>'Math by Grade'!$C$19:$C$20</c:f>
              <c:numCache>
                <c:formatCode>0.0%</c:formatCode>
                <c:ptCount val="2"/>
                <c:pt idx="0">
                  <c:v>0.62011173184357538</c:v>
                </c:pt>
                <c:pt idx="1">
                  <c:v>0.73369565217391308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DE-1E44-A873-B7C1138AB80B}"/>
            </c:ext>
          </c:extLst>
        </c:ser>
        <c:ser>
          <c:idx val="2"/>
          <c:order val="2"/>
          <c:tx>
            <c:strRef>
              <c:f>'Math by Grade'!$D$18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Grade'!$A$19:$A$20</c:f>
              <c:strCache>
                <c:ptCount val="2"/>
                <c:pt idx="0">
                  <c:v>5 Fall</c:v>
                </c:pt>
                <c:pt idx="1">
                  <c:v>5 Winter</c:v>
                </c:pt>
              </c:strCache>
            </c:strRef>
          </c:cat>
          <c:val>
            <c:numRef>
              <c:f>'Math by Grade'!$D$19:$D$20</c:f>
              <c:numCache>
                <c:formatCode>0.0%</c:formatCode>
                <c:ptCount val="2"/>
                <c:pt idx="0">
                  <c:v>0.32402234636871508</c:v>
                </c:pt>
                <c:pt idx="1">
                  <c:v>0.16847826086956522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DE-1E44-A873-B7C1138AB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448840"/>
        <c:axId val="306454720"/>
      </c:barChart>
      <c:catAx>
        <c:axId val="306448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4720"/>
        <c:crosses val="autoZero"/>
        <c:auto val="1"/>
        <c:lblAlgn val="ctr"/>
        <c:lblOffset val="100"/>
        <c:noMultiLvlLbl val="0"/>
      </c:catAx>
      <c:valAx>
        <c:axId val="306454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48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6th Grade </a:t>
            </a:r>
            <a:r>
              <a:rPr lang="en-US" sz="2800" b="1" dirty="0" err="1"/>
              <a:t>iReady</a:t>
            </a:r>
            <a:r>
              <a:rPr lang="en-US" sz="2800" b="1" dirty="0"/>
              <a:t> Growth-Math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Grade'!$B$21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Grade'!$A$22:$A$23</c:f>
              <c:strCache>
                <c:ptCount val="2"/>
                <c:pt idx="0">
                  <c:v>6 Fall</c:v>
                </c:pt>
                <c:pt idx="1">
                  <c:v>6 Winter</c:v>
                </c:pt>
              </c:strCache>
            </c:strRef>
          </c:cat>
          <c:val>
            <c:numRef>
              <c:f>'Math by Grade'!$B$22:$B$23</c:f>
              <c:numCache>
                <c:formatCode>0.0%</c:formatCode>
                <c:ptCount val="2"/>
                <c:pt idx="0">
                  <c:v>6.535947712418301E-2</c:v>
                </c:pt>
                <c:pt idx="1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B-5147-82A3-1AF1740EB475}"/>
            </c:ext>
          </c:extLst>
        </c:ser>
        <c:ser>
          <c:idx val="1"/>
          <c:order val="1"/>
          <c:tx>
            <c:strRef>
              <c:f>'Math by Grade'!$C$21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Grade'!$A$22:$A$23</c:f>
              <c:strCache>
                <c:ptCount val="2"/>
                <c:pt idx="0">
                  <c:v>6 Fall</c:v>
                </c:pt>
                <c:pt idx="1">
                  <c:v>6 Winter</c:v>
                </c:pt>
              </c:strCache>
            </c:strRef>
          </c:cat>
          <c:val>
            <c:numRef>
              <c:f>'Math by Grade'!$C$22:$C$23</c:f>
              <c:numCache>
                <c:formatCode>0.0%</c:formatCode>
                <c:ptCount val="2"/>
                <c:pt idx="0">
                  <c:v>0.65359477124183007</c:v>
                </c:pt>
                <c:pt idx="1">
                  <c:v>0.63636363636363635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8B-5147-82A3-1AF1740EB475}"/>
            </c:ext>
          </c:extLst>
        </c:ser>
        <c:ser>
          <c:idx val="2"/>
          <c:order val="2"/>
          <c:tx>
            <c:strRef>
              <c:f>'Math by Grade'!$D$21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Grade'!$A$22:$A$23</c:f>
              <c:strCache>
                <c:ptCount val="2"/>
                <c:pt idx="0">
                  <c:v>6 Fall</c:v>
                </c:pt>
                <c:pt idx="1">
                  <c:v>6 Winter</c:v>
                </c:pt>
              </c:strCache>
            </c:strRef>
          </c:cat>
          <c:val>
            <c:numRef>
              <c:f>'Math by Grade'!$D$22:$D$23</c:f>
              <c:numCache>
                <c:formatCode>0.0%</c:formatCode>
                <c:ptCount val="2"/>
                <c:pt idx="0">
                  <c:v>0.28104575163398693</c:v>
                </c:pt>
                <c:pt idx="1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8B-5147-82A3-1AF1740EB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452760"/>
        <c:axId val="306452368"/>
      </c:barChart>
      <c:catAx>
        <c:axId val="306452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2368"/>
        <c:crosses val="autoZero"/>
        <c:auto val="1"/>
        <c:lblAlgn val="ctr"/>
        <c:lblOffset val="100"/>
        <c:noMultiLvlLbl val="0"/>
      </c:catAx>
      <c:valAx>
        <c:axId val="30645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7th Grade </a:t>
            </a:r>
            <a:r>
              <a:rPr lang="en-US" sz="2400" b="1" dirty="0" err="1"/>
              <a:t>iReady</a:t>
            </a:r>
            <a:r>
              <a:rPr lang="en-US" sz="2400" b="1" dirty="0"/>
              <a:t> Growth-Math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Grade'!$B$24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Grade'!$A$25:$A$26</c:f>
              <c:strCache>
                <c:ptCount val="2"/>
                <c:pt idx="0">
                  <c:v>7 Fall</c:v>
                </c:pt>
                <c:pt idx="1">
                  <c:v>7 Winter</c:v>
                </c:pt>
              </c:strCache>
            </c:strRef>
          </c:cat>
          <c:val>
            <c:numRef>
              <c:f>'Math by Grade'!$B$25:$B$26</c:f>
              <c:numCache>
                <c:formatCode>0.0%</c:formatCode>
                <c:ptCount val="2"/>
                <c:pt idx="0">
                  <c:v>0.11931818181818182</c:v>
                </c:pt>
                <c:pt idx="1">
                  <c:v>0.15053763440860216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1F-954F-8F9F-CEA81E709C2F}"/>
            </c:ext>
          </c:extLst>
        </c:ser>
        <c:ser>
          <c:idx val="1"/>
          <c:order val="1"/>
          <c:tx>
            <c:strRef>
              <c:f>'Math by Grade'!$C$24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Grade'!$A$25:$A$26</c:f>
              <c:strCache>
                <c:ptCount val="2"/>
                <c:pt idx="0">
                  <c:v>7 Fall</c:v>
                </c:pt>
                <c:pt idx="1">
                  <c:v>7 Winter</c:v>
                </c:pt>
              </c:strCache>
            </c:strRef>
          </c:cat>
          <c:val>
            <c:numRef>
              <c:f>'Math by Grade'!$C$25:$C$26</c:f>
              <c:numCache>
                <c:formatCode>0.0%</c:formatCode>
                <c:ptCount val="2"/>
                <c:pt idx="0">
                  <c:v>0.55681818181818177</c:v>
                </c:pt>
                <c:pt idx="1">
                  <c:v>0.54838709677419351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1F-954F-8F9F-CEA81E709C2F}"/>
            </c:ext>
          </c:extLst>
        </c:ser>
        <c:ser>
          <c:idx val="2"/>
          <c:order val="2"/>
          <c:tx>
            <c:strRef>
              <c:f>'Math by Grade'!$D$24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Grade'!$A$25:$A$26</c:f>
              <c:strCache>
                <c:ptCount val="2"/>
                <c:pt idx="0">
                  <c:v>7 Fall</c:v>
                </c:pt>
                <c:pt idx="1">
                  <c:v>7 Winter</c:v>
                </c:pt>
              </c:strCache>
            </c:strRef>
          </c:cat>
          <c:val>
            <c:numRef>
              <c:f>'Math by Grade'!$D$25:$D$26</c:f>
              <c:numCache>
                <c:formatCode>0.0%</c:formatCode>
                <c:ptCount val="2"/>
                <c:pt idx="0">
                  <c:v>0.32386363636363635</c:v>
                </c:pt>
                <c:pt idx="1">
                  <c:v>0.30107526881720431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1F-954F-8F9F-CEA81E709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453152"/>
        <c:axId val="306451584"/>
      </c:barChart>
      <c:catAx>
        <c:axId val="306453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1584"/>
        <c:crosses val="autoZero"/>
        <c:auto val="1"/>
        <c:lblAlgn val="ctr"/>
        <c:lblOffset val="100"/>
        <c:noMultiLvlLbl val="0"/>
      </c:catAx>
      <c:valAx>
        <c:axId val="306451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8th Grade </a:t>
            </a:r>
            <a:r>
              <a:rPr lang="en-US" sz="2800" b="1" dirty="0" err="1"/>
              <a:t>iReady</a:t>
            </a:r>
            <a:r>
              <a:rPr lang="en-US" sz="2800" b="1" dirty="0"/>
              <a:t> Growth-Math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'Math by Grade'!$B$27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Grade'!$A$28:$A$29</c:f>
              <c:strCache>
                <c:ptCount val="2"/>
                <c:pt idx="0">
                  <c:v>8 Fall</c:v>
                </c:pt>
                <c:pt idx="1">
                  <c:v>8 Winter</c:v>
                </c:pt>
              </c:strCache>
            </c:strRef>
          </c:cat>
          <c:val>
            <c:numRef>
              <c:f>'Math by Grade'!$B$28:$B$29</c:f>
              <c:numCache>
                <c:formatCode>0.0%</c:formatCode>
                <c:ptCount val="2"/>
                <c:pt idx="0">
                  <c:v>0.10493827160493827</c:v>
                </c:pt>
                <c:pt idx="1">
                  <c:v>0.15853658536585366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F3-9442-AD29-8B6339D92BA4}"/>
            </c:ext>
          </c:extLst>
        </c:ser>
        <c:ser>
          <c:idx val="1"/>
          <c:order val="1"/>
          <c:tx>
            <c:strRef>
              <c:f>'Math by Grade'!$C$27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Grade'!$A$28:$A$29</c:f>
              <c:strCache>
                <c:ptCount val="2"/>
                <c:pt idx="0">
                  <c:v>8 Fall</c:v>
                </c:pt>
                <c:pt idx="1">
                  <c:v>8 Winter</c:v>
                </c:pt>
              </c:strCache>
            </c:strRef>
          </c:cat>
          <c:val>
            <c:numRef>
              <c:f>'Math by Grade'!$C$28:$C$29</c:f>
              <c:numCache>
                <c:formatCode>0.0%</c:formatCode>
                <c:ptCount val="2"/>
                <c:pt idx="0">
                  <c:v>0.54320987654320985</c:v>
                </c:pt>
                <c:pt idx="1">
                  <c:v>0.52439024390243905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F3-9442-AD29-8B6339D92BA4}"/>
            </c:ext>
          </c:extLst>
        </c:ser>
        <c:ser>
          <c:idx val="2"/>
          <c:order val="2"/>
          <c:tx>
            <c:strRef>
              <c:f>'Math by Grade'!$D$27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'Math by Grade'!$A$28:$A$29</c:f>
              <c:strCache>
                <c:ptCount val="2"/>
                <c:pt idx="0">
                  <c:v>8 Fall</c:v>
                </c:pt>
                <c:pt idx="1">
                  <c:v>8 Winter</c:v>
                </c:pt>
              </c:strCache>
            </c:strRef>
          </c:cat>
          <c:val>
            <c:numRef>
              <c:f>'Math by Grade'!$D$28:$D$29</c:f>
              <c:numCache>
                <c:formatCode>0.0%</c:formatCode>
                <c:ptCount val="2"/>
                <c:pt idx="0">
                  <c:v>0.35185185185185186</c:v>
                </c:pt>
                <c:pt idx="1">
                  <c:v>0.31707317073170732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F3-9442-AD29-8B6339D92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6449624"/>
        <c:axId val="306455112"/>
      </c:barChart>
      <c:catAx>
        <c:axId val="306449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5112"/>
        <c:crosses val="autoZero"/>
        <c:auto val="1"/>
        <c:lblAlgn val="ctr"/>
        <c:lblOffset val="100"/>
        <c:noMultiLvlLbl val="0"/>
      </c:catAx>
      <c:valAx>
        <c:axId val="306455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49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Kindergarten </a:t>
            </a:r>
            <a:r>
              <a:rPr lang="en-US" sz="2800" b="1" dirty="0" err="1"/>
              <a:t>iReady</a:t>
            </a:r>
            <a:r>
              <a:rPr lang="en-US" sz="2800" b="1" dirty="0"/>
              <a:t> Growth-ELA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Grade'!$B$25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Grade'!$A$26:$A$28</c:f>
              <c:strCache>
                <c:ptCount val="3"/>
                <c:pt idx="0">
                  <c:v>K-Fall</c:v>
                </c:pt>
                <c:pt idx="1">
                  <c:v>K-Winter</c:v>
                </c:pt>
                <c:pt idx="2">
                  <c:v>K Spring</c:v>
                </c:pt>
              </c:strCache>
            </c:strRef>
          </c:cat>
          <c:val>
            <c:numRef>
              <c:f>'ELA by Grade'!$B$26:$B$28</c:f>
              <c:numCache>
                <c:formatCode>0.000%</c:formatCode>
                <c:ptCount val="3"/>
                <c:pt idx="0">
                  <c:v>6.9444444444444441E-3</c:v>
                </c:pt>
                <c:pt idx="1">
                  <c:v>0.14093959731543623</c:v>
                </c:pt>
                <c:pt idx="2">
                  <c:v>0.39622641509433965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E-1444-BE6E-916AF55FBC53}"/>
            </c:ext>
          </c:extLst>
        </c:ser>
        <c:ser>
          <c:idx val="1"/>
          <c:order val="1"/>
          <c:tx>
            <c:strRef>
              <c:f>'ELA by Grade'!$C$25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Grade'!$A$26:$A$28</c:f>
              <c:strCache>
                <c:ptCount val="3"/>
                <c:pt idx="0">
                  <c:v>K-Fall</c:v>
                </c:pt>
                <c:pt idx="1">
                  <c:v>K-Winter</c:v>
                </c:pt>
                <c:pt idx="2">
                  <c:v>K Spring</c:v>
                </c:pt>
              </c:strCache>
            </c:strRef>
          </c:cat>
          <c:val>
            <c:numRef>
              <c:f>'ELA by Grade'!$C$26:$C$28</c:f>
              <c:numCache>
                <c:formatCode>0.000%</c:formatCode>
                <c:ptCount val="3"/>
                <c:pt idx="0">
                  <c:v>0.99305555555555558</c:v>
                </c:pt>
                <c:pt idx="1">
                  <c:v>0.85906040268456374</c:v>
                </c:pt>
                <c:pt idx="2">
                  <c:v>0.60377358490566035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7E-1444-BE6E-916AF55FBC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4184744"/>
        <c:axId val="304185528"/>
      </c:barChart>
      <c:catAx>
        <c:axId val="304184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5528"/>
        <c:crosses val="autoZero"/>
        <c:auto val="1"/>
        <c:lblAlgn val="ctr"/>
        <c:lblOffset val="100"/>
        <c:noMultiLvlLbl val="0"/>
      </c:catAx>
      <c:valAx>
        <c:axId val="304185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4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Percentage of Students Failing by Core Subject-Firs</a:t>
            </a:r>
            <a:r>
              <a:rPr lang="en-US" sz="2400" b="1" baseline="0" dirty="0"/>
              <a:t>t Semester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 data'!$B$7:$B$8</c:f>
              <c:strCache>
                <c:ptCount val="2"/>
                <c:pt idx="0">
                  <c:v>Percentage of Students Failing</c:v>
                </c:pt>
                <c:pt idx="1">
                  <c:v>2017-2018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 data'!$A$9:$A$11</c:f>
              <c:strCache>
                <c:ptCount val="3"/>
                <c:pt idx="0">
                  <c:v>English</c:v>
                </c:pt>
                <c:pt idx="1">
                  <c:v>Math</c:v>
                </c:pt>
                <c:pt idx="2">
                  <c:v>Science</c:v>
                </c:pt>
              </c:strCache>
            </c:strRef>
          </c:cat>
          <c:val>
            <c:numRef>
              <c:f>'F data'!$B$9:$B$11</c:f>
              <c:numCache>
                <c:formatCode>0%</c:formatCode>
                <c:ptCount val="3"/>
                <c:pt idx="0" formatCode="0.00%">
                  <c:v>9.5000000000000001E-2</c:v>
                </c:pt>
                <c:pt idx="1">
                  <c:v>0.17</c:v>
                </c:pt>
                <c:pt idx="2" formatCode="0.00%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5D-7D43-A137-57FE6133855B}"/>
            </c:ext>
          </c:extLst>
        </c:ser>
        <c:ser>
          <c:idx val="1"/>
          <c:order val="1"/>
          <c:tx>
            <c:strRef>
              <c:f>'F data'!$C$7:$C$8</c:f>
              <c:strCache>
                <c:ptCount val="2"/>
                <c:pt idx="0">
                  <c:v>Percentage of Students Failing</c:v>
                </c:pt>
                <c:pt idx="1">
                  <c:v>2016-2017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 data'!$A$9:$A$11</c:f>
              <c:strCache>
                <c:ptCount val="3"/>
                <c:pt idx="0">
                  <c:v>English</c:v>
                </c:pt>
                <c:pt idx="1">
                  <c:v>Math</c:v>
                </c:pt>
                <c:pt idx="2">
                  <c:v>Science</c:v>
                </c:pt>
              </c:strCache>
            </c:strRef>
          </c:cat>
          <c:val>
            <c:numRef>
              <c:f>'F data'!$C$9:$C$11</c:f>
              <c:numCache>
                <c:formatCode>0.00%</c:formatCode>
                <c:ptCount val="3"/>
                <c:pt idx="0">
                  <c:v>0.13700000000000001</c:v>
                </c:pt>
                <c:pt idx="1">
                  <c:v>0.152</c:v>
                </c:pt>
                <c:pt idx="2">
                  <c:v>0.105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D-7D43-A137-57FE613385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6451976"/>
        <c:axId val="306448056"/>
      </c:barChart>
      <c:catAx>
        <c:axId val="306451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48056"/>
        <c:crosses val="autoZero"/>
        <c:auto val="1"/>
        <c:lblAlgn val="ctr"/>
        <c:lblOffset val="100"/>
        <c:noMultiLvlLbl val="0"/>
      </c:catAx>
      <c:valAx>
        <c:axId val="306448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1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Percentage of Students</a:t>
            </a:r>
            <a:r>
              <a:rPr lang="en-US" sz="3200" b="1" baseline="0" dirty="0"/>
              <a:t> with "Fs" All Subjects</a:t>
            </a:r>
            <a:endParaRPr lang="en-US" sz="3200" b="1" dirty="0"/>
          </a:p>
        </c:rich>
      </c:tx>
      <c:layout>
        <c:manualLayout>
          <c:xMode val="edge"/>
          <c:yMode val="edge"/>
          <c:x val="9.9808539013829772E-2"/>
          <c:y val="4.566210045662100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Trends!$B$1</c:f>
              <c:strCache>
                <c:ptCount val="1"/>
                <c:pt idx="0">
                  <c:v>Sem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Trends!$A$2:$A$12</c:f>
              <c:strCache>
                <c:ptCount val="11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  <c:pt idx="6">
                  <c:v>13-14</c:v>
                </c:pt>
                <c:pt idx="7">
                  <c:v>14-15</c:v>
                </c:pt>
                <c:pt idx="8">
                  <c:v>15-16</c:v>
                </c:pt>
                <c:pt idx="9">
                  <c:v>16-17</c:v>
                </c:pt>
                <c:pt idx="10">
                  <c:v>17-18</c:v>
                </c:pt>
              </c:strCache>
            </c:strRef>
          </c:cat>
          <c:val>
            <c:numRef>
              <c:f>Trends!$B$2:$B$12</c:f>
              <c:numCache>
                <c:formatCode>General</c:formatCode>
                <c:ptCount val="11"/>
                <c:pt idx="0">
                  <c:v>24.8</c:v>
                </c:pt>
                <c:pt idx="1">
                  <c:v>20</c:v>
                </c:pt>
                <c:pt idx="2">
                  <c:v>18.600000000000001</c:v>
                </c:pt>
                <c:pt idx="3">
                  <c:v>19.600000000000001</c:v>
                </c:pt>
                <c:pt idx="4">
                  <c:v>19</c:v>
                </c:pt>
                <c:pt idx="5">
                  <c:v>22.1</c:v>
                </c:pt>
                <c:pt idx="6">
                  <c:v>19.5</c:v>
                </c:pt>
                <c:pt idx="7">
                  <c:v>19</c:v>
                </c:pt>
                <c:pt idx="8">
                  <c:v>19.399999999999999</c:v>
                </c:pt>
                <c:pt idx="9">
                  <c:v>24.8</c:v>
                </c:pt>
                <c:pt idx="10">
                  <c:v>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B6-2A4E-AD7D-BAC532FD616E}"/>
            </c:ext>
          </c:extLst>
        </c:ser>
        <c:ser>
          <c:idx val="1"/>
          <c:order val="1"/>
          <c:tx>
            <c:strRef>
              <c:f>Trends!$C$1</c:f>
              <c:strCache>
                <c:ptCount val="1"/>
                <c:pt idx="0">
                  <c:v>Sem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Trends!$A$2:$A$12</c:f>
              <c:strCache>
                <c:ptCount val="11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  <c:pt idx="6">
                  <c:v>13-14</c:v>
                </c:pt>
                <c:pt idx="7">
                  <c:v>14-15</c:v>
                </c:pt>
                <c:pt idx="8">
                  <c:v>15-16</c:v>
                </c:pt>
                <c:pt idx="9">
                  <c:v>16-17</c:v>
                </c:pt>
                <c:pt idx="10">
                  <c:v>17-18</c:v>
                </c:pt>
              </c:strCache>
            </c:strRef>
          </c:cat>
          <c:val>
            <c:numRef>
              <c:f>Trends!$C$2:$C$11</c:f>
              <c:numCache>
                <c:formatCode>General</c:formatCode>
                <c:ptCount val="10"/>
                <c:pt idx="0">
                  <c:v>22.8</c:v>
                </c:pt>
                <c:pt idx="1">
                  <c:v>23.8</c:v>
                </c:pt>
                <c:pt idx="2">
                  <c:v>23.3</c:v>
                </c:pt>
                <c:pt idx="3">
                  <c:v>25.9</c:v>
                </c:pt>
                <c:pt idx="4">
                  <c:v>22.4</c:v>
                </c:pt>
                <c:pt idx="5">
                  <c:v>22.4</c:v>
                </c:pt>
                <c:pt idx="6">
                  <c:v>22.4</c:v>
                </c:pt>
                <c:pt idx="7">
                  <c:v>22.5</c:v>
                </c:pt>
                <c:pt idx="8">
                  <c:v>14</c:v>
                </c:pt>
                <c:pt idx="9">
                  <c:v>27.6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B6-2A4E-AD7D-BAC532FD6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6449232"/>
        <c:axId val="306454328"/>
      </c:lineChart>
      <c:catAx>
        <c:axId val="30644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54328"/>
        <c:crosses val="autoZero"/>
        <c:auto val="1"/>
        <c:lblAlgn val="ctr"/>
        <c:lblOffset val="100"/>
        <c:noMultiLvlLbl val="0"/>
      </c:catAx>
      <c:valAx>
        <c:axId val="306454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4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1st Grade</a:t>
            </a:r>
            <a:r>
              <a:rPr lang="en-US" sz="2800" b="1" baseline="0" dirty="0"/>
              <a:t> </a:t>
            </a:r>
            <a:r>
              <a:rPr lang="en-US" sz="2800" b="1" baseline="0" dirty="0" err="1"/>
              <a:t>iReady</a:t>
            </a:r>
            <a:r>
              <a:rPr lang="en-US" sz="2800" b="1" baseline="0" dirty="0"/>
              <a:t> Growth-ELA</a:t>
            </a:r>
            <a:endParaRPr lang="en-US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Grade'!$B$29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Grade'!$A$30:$A$32</c:f>
              <c:strCache>
                <c:ptCount val="3"/>
                <c:pt idx="0">
                  <c:v>1-Fall</c:v>
                </c:pt>
                <c:pt idx="1">
                  <c:v>1 Winter</c:v>
                </c:pt>
                <c:pt idx="2">
                  <c:v>1 Spring</c:v>
                </c:pt>
              </c:strCache>
            </c:strRef>
          </c:cat>
          <c:val>
            <c:numRef>
              <c:f>'ELA by Grade'!$B$30:$B$32</c:f>
              <c:numCache>
                <c:formatCode>0.000%</c:formatCode>
                <c:ptCount val="3"/>
                <c:pt idx="0">
                  <c:v>6.9182389937106917E-2</c:v>
                </c:pt>
                <c:pt idx="1">
                  <c:v>0.22500000000000001</c:v>
                </c:pt>
                <c:pt idx="2">
                  <c:v>0.49068322981366458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99-2F4D-AA90-894B458F56FC}"/>
            </c:ext>
          </c:extLst>
        </c:ser>
        <c:ser>
          <c:idx val="1"/>
          <c:order val="1"/>
          <c:tx>
            <c:strRef>
              <c:f>'ELA by Grade'!$C$29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Grade'!$A$30:$A$32</c:f>
              <c:strCache>
                <c:ptCount val="3"/>
                <c:pt idx="0">
                  <c:v>1-Fall</c:v>
                </c:pt>
                <c:pt idx="1">
                  <c:v>1 Winter</c:v>
                </c:pt>
                <c:pt idx="2">
                  <c:v>1 Spring</c:v>
                </c:pt>
              </c:strCache>
            </c:strRef>
          </c:cat>
          <c:val>
            <c:numRef>
              <c:f>'ELA by Grade'!$C$30:$C$32</c:f>
              <c:numCache>
                <c:formatCode>0.000%</c:formatCode>
                <c:ptCount val="3"/>
                <c:pt idx="0">
                  <c:v>0.84666666666666668</c:v>
                </c:pt>
                <c:pt idx="1">
                  <c:v>0.75624999999999998</c:v>
                </c:pt>
                <c:pt idx="2">
                  <c:v>0.50931677018633537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99-2F4D-AA90-894B458F56FC}"/>
            </c:ext>
          </c:extLst>
        </c:ser>
        <c:ser>
          <c:idx val="2"/>
          <c:order val="2"/>
          <c:tx>
            <c:strRef>
              <c:f>'ELA by Grade'!$D$29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Grade'!$A$30:$A$32</c:f>
              <c:strCache>
                <c:ptCount val="3"/>
                <c:pt idx="0">
                  <c:v>1-Fall</c:v>
                </c:pt>
                <c:pt idx="1">
                  <c:v>1 Winter</c:v>
                </c:pt>
                <c:pt idx="2">
                  <c:v>1 Spring</c:v>
                </c:pt>
              </c:strCache>
            </c:strRef>
          </c:cat>
          <c:val>
            <c:numRef>
              <c:f>'ELA by Grade'!$D$30:$D$32</c:f>
              <c:numCache>
                <c:formatCode>0.000%</c:formatCode>
                <c:ptCount val="3"/>
                <c:pt idx="0">
                  <c:v>0.08</c:v>
                </c:pt>
                <c:pt idx="1">
                  <c:v>1.8749999999999999E-2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99-2F4D-AA90-894B458F5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5126288"/>
        <c:axId val="305127464"/>
      </c:barChart>
      <c:catAx>
        <c:axId val="30512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7464"/>
        <c:crosses val="autoZero"/>
        <c:auto val="1"/>
        <c:lblAlgn val="ctr"/>
        <c:lblOffset val="100"/>
        <c:noMultiLvlLbl val="0"/>
      </c:catAx>
      <c:valAx>
        <c:axId val="305127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2nd Grade</a:t>
            </a:r>
            <a:r>
              <a:rPr lang="en-US" sz="2800" b="1" baseline="0" dirty="0"/>
              <a:t> </a:t>
            </a:r>
            <a:r>
              <a:rPr lang="en-US" sz="2800" b="1" baseline="0" dirty="0" err="1"/>
              <a:t>iReady</a:t>
            </a:r>
            <a:r>
              <a:rPr lang="en-US" sz="2800" b="1" baseline="0" dirty="0"/>
              <a:t> Growth-ELA</a:t>
            </a:r>
            <a:endParaRPr lang="en-US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Grade'!$B$33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Grade'!$A$34:$A$35</c:f>
              <c:strCache>
                <c:ptCount val="2"/>
                <c:pt idx="0">
                  <c:v>2 Fall</c:v>
                </c:pt>
                <c:pt idx="1">
                  <c:v>2 Winter</c:v>
                </c:pt>
              </c:strCache>
            </c:strRef>
          </c:cat>
          <c:val>
            <c:numRef>
              <c:f>'ELA by Grade'!$B$34:$B$35</c:f>
              <c:numCache>
                <c:formatCode>0.000%</c:formatCode>
                <c:ptCount val="2"/>
                <c:pt idx="0">
                  <c:v>0.12048192771084337</c:v>
                </c:pt>
                <c:pt idx="1">
                  <c:v>0.25433526011560692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B-024A-BFFD-1D75E3C90CAB}"/>
            </c:ext>
          </c:extLst>
        </c:ser>
        <c:ser>
          <c:idx val="1"/>
          <c:order val="1"/>
          <c:tx>
            <c:strRef>
              <c:f>'ELA by Grade'!$C$33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Grade'!$A$34:$A$35</c:f>
              <c:strCache>
                <c:ptCount val="2"/>
                <c:pt idx="0">
                  <c:v>2 Fall</c:v>
                </c:pt>
                <c:pt idx="1">
                  <c:v>2 Winter</c:v>
                </c:pt>
              </c:strCache>
            </c:strRef>
          </c:cat>
          <c:val>
            <c:numRef>
              <c:f>'ELA by Grade'!$C$34:$C$35</c:f>
              <c:numCache>
                <c:formatCode>0.000%</c:formatCode>
                <c:ptCount val="2"/>
                <c:pt idx="0">
                  <c:v>0.54216867469879515</c:v>
                </c:pt>
                <c:pt idx="1">
                  <c:v>0.58381502890173409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EB-024A-BFFD-1D75E3C90CAB}"/>
            </c:ext>
          </c:extLst>
        </c:ser>
        <c:ser>
          <c:idx val="2"/>
          <c:order val="2"/>
          <c:tx>
            <c:strRef>
              <c:f>'ELA by Grade'!$D$33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Grade'!$A$34:$A$35</c:f>
              <c:strCache>
                <c:ptCount val="2"/>
                <c:pt idx="0">
                  <c:v>2 Fall</c:v>
                </c:pt>
                <c:pt idx="1">
                  <c:v>2 Winter</c:v>
                </c:pt>
              </c:strCache>
            </c:strRef>
          </c:cat>
          <c:val>
            <c:numRef>
              <c:f>'ELA by Grade'!$D$34:$D$35</c:f>
              <c:numCache>
                <c:formatCode>0.000%</c:formatCode>
                <c:ptCount val="2"/>
                <c:pt idx="0">
                  <c:v>0.33734939759036142</c:v>
                </c:pt>
                <c:pt idx="1">
                  <c:v>0.16184971098265896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EB-024A-BFFD-1D75E3C90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5125112"/>
        <c:axId val="305125896"/>
      </c:barChart>
      <c:catAx>
        <c:axId val="305125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5896"/>
        <c:crosses val="autoZero"/>
        <c:auto val="1"/>
        <c:lblAlgn val="ctr"/>
        <c:lblOffset val="100"/>
        <c:noMultiLvlLbl val="0"/>
      </c:catAx>
      <c:valAx>
        <c:axId val="305125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5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3rd Grade </a:t>
            </a:r>
            <a:r>
              <a:rPr lang="en-US" sz="2800" b="1" dirty="0" err="1"/>
              <a:t>iReady</a:t>
            </a:r>
            <a:r>
              <a:rPr lang="en-US" sz="2800" b="1" dirty="0"/>
              <a:t> Growth-ELA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72106895728943E-2"/>
          <c:y val="0.11465721040189125"/>
          <c:w val="0.92230104315795758"/>
          <c:h val="0.7746603748999459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'ELA by Grade'!$B$36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Grade'!$A$37:$A$38</c:f>
              <c:strCache>
                <c:ptCount val="2"/>
                <c:pt idx="0">
                  <c:v>3 Fall</c:v>
                </c:pt>
                <c:pt idx="1">
                  <c:v>3 Winter</c:v>
                </c:pt>
              </c:strCache>
            </c:strRef>
          </c:cat>
          <c:val>
            <c:numRef>
              <c:f>'ELA by Grade'!$B$37:$B$38</c:f>
              <c:numCache>
                <c:formatCode>0.000%</c:formatCode>
                <c:ptCount val="2"/>
                <c:pt idx="0">
                  <c:v>0.16666666666666666</c:v>
                </c:pt>
                <c:pt idx="1">
                  <c:v>0.2620689655172414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9-EA4D-A962-E1B8B295002C}"/>
            </c:ext>
          </c:extLst>
        </c:ser>
        <c:ser>
          <c:idx val="1"/>
          <c:order val="1"/>
          <c:tx>
            <c:strRef>
              <c:f>'ELA by Grade'!$C$36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Grade'!$A$37:$A$38</c:f>
              <c:strCache>
                <c:ptCount val="2"/>
                <c:pt idx="0">
                  <c:v>3 Fall</c:v>
                </c:pt>
                <c:pt idx="1">
                  <c:v>3 Winter</c:v>
                </c:pt>
              </c:strCache>
            </c:strRef>
          </c:cat>
          <c:val>
            <c:numRef>
              <c:f>'ELA by Grade'!$C$37:$C$38</c:f>
              <c:numCache>
                <c:formatCode>0.000%</c:formatCode>
                <c:ptCount val="2"/>
                <c:pt idx="0">
                  <c:v>0.46376811594202899</c:v>
                </c:pt>
                <c:pt idx="1">
                  <c:v>0.55862068965517242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B9-EA4D-A962-E1B8B295002C}"/>
            </c:ext>
          </c:extLst>
        </c:ser>
        <c:ser>
          <c:idx val="2"/>
          <c:order val="2"/>
          <c:tx>
            <c:strRef>
              <c:f>'ELA by Grade'!$D$36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Grade'!$A$37:$A$38</c:f>
              <c:strCache>
                <c:ptCount val="2"/>
                <c:pt idx="0">
                  <c:v>3 Fall</c:v>
                </c:pt>
                <c:pt idx="1">
                  <c:v>3 Winter</c:v>
                </c:pt>
              </c:strCache>
            </c:strRef>
          </c:cat>
          <c:val>
            <c:numRef>
              <c:f>'ELA by Grade'!$D$37:$D$38</c:f>
              <c:numCache>
                <c:formatCode>0.000%</c:formatCode>
                <c:ptCount val="2"/>
                <c:pt idx="0">
                  <c:v>0.36956521739130432</c:v>
                </c:pt>
                <c:pt idx="1">
                  <c:v>0.1793103448275862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B9-EA4D-A962-E1B8B2950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5126680"/>
        <c:axId val="305129424"/>
      </c:barChart>
      <c:catAx>
        <c:axId val="305126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9424"/>
        <c:crosses val="autoZero"/>
        <c:auto val="1"/>
        <c:lblAlgn val="ctr"/>
        <c:lblOffset val="100"/>
        <c:noMultiLvlLbl val="0"/>
      </c:catAx>
      <c:valAx>
        <c:axId val="305129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6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4th Grade </a:t>
            </a:r>
            <a:r>
              <a:rPr lang="en-US" sz="2400" b="1" dirty="0" err="1"/>
              <a:t>iReady</a:t>
            </a:r>
            <a:r>
              <a:rPr lang="en-US" sz="2400" b="1" dirty="0"/>
              <a:t> Growth-ELA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Grade'!$B$39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Grade'!$A$40:$A$41</c:f>
              <c:strCache>
                <c:ptCount val="2"/>
                <c:pt idx="0">
                  <c:v>4 Fall</c:v>
                </c:pt>
                <c:pt idx="1">
                  <c:v>4 Winter</c:v>
                </c:pt>
              </c:strCache>
            </c:strRef>
          </c:cat>
          <c:val>
            <c:numRef>
              <c:f>'ELA by Grade'!$B$40:$B$41</c:f>
              <c:numCache>
                <c:formatCode>0.000%</c:formatCode>
                <c:ptCount val="2"/>
                <c:pt idx="0">
                  <c:v>6.9620253164556958E-2</c:v>
                </c:pt>
                <c:pt idx="1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C-E34B-B8BD-DED5CE40A709}"/>
            </c:ext>
          </c:extLst>
        </c:ser>
        <c:ser>
          <c:idx val="1"/>
          <c:order val="1"/>
          <c:tx>
            <c:strRef>
              <c:f>'ELA by Grade'!$C$39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Grade'!$A$40:$A$41</c:f>
              <c:strCache>
                <c:ptCount val="2"/>
                <c:pt idx="0">
                  <c:v>4 Fall</c:v>
                </c:pt>
                <c:pt idx="1">
                  <c:v>4 Winter</c:v>
                </c:pt>
              </c:strCache>
            </c:strRef>
          </c:cat>
          <c:val>
            <c:numRef>
              <c:f>'ELA by Grade'!$C$40:$C$41</c:f>
              <c:numCache>
                <c:formatCode>0.000%</c:formatCode>
                <c:ptCount val="2"/>
                <c:pt idx="0">
                  <c:v>0.59493670886075944</c:v>
                </c:pt>
                <c:pt idx="1">
                  <c:v>0.62732919254658381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3C-E34B-B8BD-DED5CE40A709}"/>
            </c:ext>
          </c:extLst>
        </c:ser>
        <c:ser>
          <c:idx val="2"/>
          <c:order val="2"/>
          <c:tx>
            <c:strRef>
              <c:f>'ELA by Grade'!$D$39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Grade'!$A$40:$A$41</c:f>
              <c:strCache>
                <c:ptCount val="2"/>
                <c:pt idx="0">
                  <c:v>4 Fall</c:v>
                </c:pt>
                <c:pt idx="1">
                  <c:v>4 Winter</c:v>
                </c:pt>
              </c:strCache>
            </c:strRef>
          </c:cat>
          <c:val>
            <c:numRef>
              <c:f>'ELA by Grade'!$D$40:$D$41</c:f>
              <c:numCache>
                <c:formatCode>0.000%</c:formatCode>
                <c:ptCount val="2"/>
                <c:pt idx="0">
                  <c:v>0.33544303797468356</c:v>
                </c:pt>
                <c:pt idx="1">
                  <c:v>0.22981366459627328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3C-E34B-B8BD-DED5CE40A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5127072"/>
        <c:axId val="305127856"/>
      </c:barChart>
      <c:catAx>
        <c:axId val="305127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7856"/>
        <c:crosses val="autoZero"/>
        <c:auto val="1"/>
        <c:lblAlgn val="ctr"/>
        <c:lblOffset val="100"/>
        <c:noMultiLvlLbl val="0"/>
      </c:catAx>
      <c:valAx>
        <c:axId val="305127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7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5th Grade </a:t>
            </a:r>
            <a:r>
              <a:rPr lang="en-US" sz="2800" b="1" dirty="0" err="1"/>
              <a:t>iReady</a:t>
            </a:r>
            <a:r>
              <a:rPr lang="en-US" sz="2800" b="1" dirty="0"/>
              <a:t> Growth-ELA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Grade'!$B$42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Grade'!$A$43:$A$44</c:f>
              <c:strCache>
                <c:ptCount val="2"/>
                <c:pt idx="0">
                  <c:v>5 Fall</c:v>
                </c:pt>
                <c:pt idx="1">
                  <c:v>5 Wintr</c:v>
                </c:pt>
              </c:strCache>
            </c:strRef>
          </c:cat>
          <c:val>
            <c:numRef>
              <c:f>'ELA by Grade'!$B$43:$B$44</c:f>
              <c:numCache>
                <c:formatCode>0.000%</c:formatCode>
                <c:ptCount val="2"/>
                <c:pt idx="0">
                  <c:v>0.1043956043956044</c:v>
                </c:pt>
                <c:pt idx="1">
                  <c:v>0.12222222222222222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2D-A04C-B7BF-629B7F3CF952}"/>
            </c:ext>
          </c:extLst>
        </c:ser>
        <c:ser>
          <c:idx val="1"/>
          <c:order val="1"/>
          <c:tx>
            <c:strRef>
              <c:f>'ELA by Grade'!$C$42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Grade'!$A$43:$A$44</c:f>
              <c:strCache>
                <c:ptCount val="2"/>
                <c:pt idx="0">
                  <c:v>5 Fall</c:v>
                </c:pt>
                <c:pt idx="1">
                  <c:v>5 Wintr</c:v>
                </c:pt>
              </c:strCache>
            </c:strRef>
          </c:cat>
          <c:val>
            <c:numRef>
              <c:f>'ELA by Grade'!$C$43:$C$44</c:f>
              <c:numCache>
                <c:formatCode>0.000%</c:formatCode>
                <c:ptCount val="2"/>
                <c:pt idx="0">
                  <c:v>0.42307692307692307</c:v>
                </c:pt>
                <c:pt idx="1">
                  <c:v>0.52222222222222225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2D-A04C-B7BF-629B7F3CF952}"/>
            </c:ext>
          </c:extLst>
        </c:ser>
        <c:ser>
          <c:idx val="2"/>
          <c:order val="2"/>
          <c:tx>
            <c:strRef>
              <c:f>'ELA by Grade'!$D$42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Grade'!$A$43:$A$44</c:f>
              <c:strCache>
                <c:ptCount val="2"/>
                <c:pt idx="0">
                  <c:v>5 Fall</c:v>
                </c:pt>
                <c:pt idx="1">
                  <c:v>5 Wintr</c:v>
                </c:pt>
              </c:strCache>
            </c:strRef>
          </c:cat>
          <c:val>
            <c:numRef>
              <c:f>'ELA by Grade'!$D$43:$D$44</c:f>
              <c:numCache>
                <c:formatCode>0.000%</c:formatCode>
                <c:ptCount val="2"/>
                <c:pt idx="0">
                  <c:v>0.47252747252747251</c:v>
                </c:pt>
                <c:pt idx="1">
                  <c:v>0.35555555555555557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2D-A04C-B7BF-629B7F3CF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5128640"/>
        <c:axId val="305123544"/>
      </c:barChart>
      <c:catAx>
        <c:axId val="305128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3544"/>
        <c:crosses val="autoZero"/>
        <c:auto val="1"/>
        <c:lblAlgn val="ctr"/>
        <c:lblOffset val="100"/>
        <c:noMultiLvlLbl val="0"/>
      </c:catAx>
      <c:valAx>
        <c:axId val="305123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6th Grade </a:t>
            </a:r>
            <a:r>
              <a:rPr lang="en-US" sz="2800" b="1" dirty="0" err="1"/>
              <a:t>iReady</a:t>
            </a:r>
            <a:r>
              <a:rPr lang="en-US" sz="2800" b="1" dirty="0"/>
              <a:t> Growth-ELA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Grade'!$B$45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Grade'!$A$46:$A$47</c:f>
              <c:strCache>
                <c:ptCount val="2"/>
                <c:pt idx="0">
                  <c:v>6 Fall</c:v>
                </c:pt>
                <c:pt idx="1">
                  <c:v>6 Winter</c:v>
                </c:pt>
              </c:strCache>
            </c:strRef>
          </c:cat>
          <c:val>
            <c:numRef>
              <c:f>'ELA by Grade'!$B$46:$B$47</c:f>
              <c:numCache>
                <c:formatCode>0.000%</c:formatCode>
                <c:ptCount val="2"/>
                <c:pt idx="0">
                  <c:v>0.19078947368421054</c:v>
                </c:pt>
                <c:pt idx="1">
                  <c:v>0.22292993630573249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08-A645-949B-F80FE54A174D}"/>
            </c:ext>
          </c:extLst>
        </c:ser>
        <c:ser>
          <c:idx val="1"/>
          <c:order val="1"/>
          <c:tx>
            <c:strRef>
              <c:f>'ELA by Grade'!$C$45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Grade'!$A$46:$A$47</c:f>
              <c:strCache>
                <c:ptCount val="2"/>
                <c:pt idx="0">
                  <c:v>6 Fall</c:v>
                </c:pt>
                <c:pt idx="1">
                  <c:v>6 Winter</c:v>
                </c:pt>
              </c:strCache>
            </c:strRef>
          </c:cat>
          <c:val>
            <c:numRef>
              <c:f>'ELA by Grade'!$C$46:$C$47</c:f>
              <c:numCache>
                <c:formatCode>0.000%</c:formatCode>
                <c:ptCount val="2"/>
                <c:pt idx="0">
                  <c:v>0.39473684210526316</c:v>
                </c:pt>
                <c:pt idx="1">
                  <c:v>0.42675159235668791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08-A645-949B-F80FE54A174D}"/>
            </c:ext>
          </c:extLst>
        </c:ser>
        <c:ser>
          <c:idx val="2"/>
          <c:order val="2"/>
          <c:tx>
            <c:strRef>
              <c:f>'ELA by Grade'!$D$45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Grade'!$A$46:$A$47</c:f>
              <c:strCache>
                <c:ptCount val="2"/>
                <c:pt idx="0">
                  <c:v>6 Fall</c:v>
                </c:pt>
                <c:pt idx="1">
                  <c:v>6 Winter</c:v>
                </c:pt>
              </c:strCache>
            </c:strRef>
          </c:cat>
          <c:val>
            <c:numRef>
              <c:f>'ELA by Grade'!$D$46:$D$47</c:f>
              <c:numCache>
                <c:formatCode>0.000%</c:formatCode>
                <c:ptCount val="2"/>
                <c:pt idx="0">
                  <c:v>0.41447368421052633</c:v>
                </c:pt>
                <c:pt idx="1">
                  <c:v>0.3503184713375796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08-A645-949B-F80FE54A1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5130208"/>
        <c:axId val="305129032"/>
      </c:barChart>
      <c:catAx>
        <c:axId val="30513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9032"/>
        <c:crosses val="autoZero"/>
        <c:auto val="1"/>
        <c:lblAlgn val="ctr"/>
        <c:lblOffset val="100"/>
        <c:noMultiLvlLbl val="0"/>
      </c:catAx>
      <c:valAx>
        <c:axId val="305129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3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7th Grade </a:t>
            </a:r>
            <a:r>
              <a:rPr lang="en-US" sz="2800" b="1" dirty="0" err="1"/>
              <a:t>iReady</a:t>
            </a:r>
            <a:r>
              <a:rPr lang="en-US" sz="2800" b="1" dirty="0"/>
              <a:t> Growth-ELA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'ELA by Grade'!$B$48</c:f>
              <c:strCache>
                <c:ptCount val="1"/>
                <c:pt idx="0">
                  <c:v>At End of Year Standard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Grade'!$A$49:$A$50</c:f>
              <c:strCache>
                <c:ptCount val="2"/>
                <c:pt idx="0">
                  <c:v>7 Fall</c:v>
                </c:pt>
                <c:pt idx="1">
                  <c:v>7 Winter</c:v>
                </c:pt>
              </c:strCache>
            </c:strRef>
          </c:cat>
          <c:val>
            <c:numRef>
              <c:f>'ELA by Grade'!$B$49:$B$50</c:f>
              <c:numCache>
                <c:formatCode>0.000%</c:formatCode>
                <c:ptCount val="2"/>
                <c:pt idx="0">
                  <c:v>0.16759776536312848</c:v>
                </c:pt>
                <c:pt idx="1">
                  <c:v>0.24193548387096775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9F-1347-9C9D-E22E81C786E7}"/>
            </c:ext>
          </c:extLst>
        </c:ser>
        <c:ser>
          <c:idx val="1"/>
          <c:order val="1"/>
          <c:tx>
            <c:strRef>
              <c:f>'ELA by Grade'!$C$48</c:f>
              <c:strCache>
                <c:ptCount val="1"/>
                <c:pt idx="0">
                  <c:v>Approaching End of Year Standard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Grade'!$A$49:$A$50</c:f>
              <c:strCache>
                <c:ptCount val="2"/>
                <c:pt idx="0">
                  <c:v>7 Fall</c:v>
                </c:pt>
                <c:pt idx="1">
                  <c:v>7 Winter</c:v>
                </c:pt>
              </c:strCache>
            </c:strRef>
          </c:cat>
          <c:val>
            <c:numRef>
              <c:f>'ELA by Grade'!$C$49:$C$50</c:f>
              <c:numCache>
                <c:formatCode>0.000%</c:formatCode>
                <c:ptCount val="2"/>
                <c:pt idx="0">
                  <c:v>0.37988826815642457</c:v>
                </c:pt>
                <c:pt idx="1">
                  <c:v>0.43548387096774194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9F-1347-9C9D-E22E81C786E7}"/>
            </c:ext>
          </c:extLst>
        </c:ser>
        <c:ser>
          <c:idx val="2"/>
          <c:order val="2"/>
          <c:tx>
            <c:strRef>
              <c:f>'ELA by Grade'!$D$48</c:f>
              <c:strCache>
                <c:ptCount val="1"/>
                <c:pt idx="0">
                  <c:v>Well Below End of Year Standard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'ELA by Grade'!$A$49:$A$50</c:f>
              <c:strCache>
                <c:ptCount val="2"/>
                <c:pt idx="0">
                  <c:v>7 Fall</c:v>
                </c:pt>
                <c:pt idx="1">
                  <c:v>7 Winter</c:v>
                </c:pt>
              </c:strCache>
            </c:strRef>
          </c:cat>
          <c:val>
            <c:numRef>
              <c:f>'ELA by Grade'!$D$49:$D$50</c:f>
              <c:numCache>
                <c:formatCode>0.000%</c:formatCode>
                <c:ptCount val="2"/>
                <c:pt idx="0">
                  <c:v>0.45251396648044695</c:v>
                </c:pt>
                <c:pt idx="1">
                  <c:v>0.32258064516129031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9F-1347-9C9D-E22E81C78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05125504"/>
        <c:axId val="306050448"/>
      </c:barChart>
      <c:catAx>
        <c:axId val="305125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50448"/>
        <c:crosses val="autoZero"/>
        <c:auto val="1"/>
        <c:lblAlgn val="ctr"/>
        <c:lblOffset val="100"/>
        <c:noMultiLvlLbl val="0"/>
      </c:catAx>
      <c:valAx>
        <c:axId val="30605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2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73D9-2010-AE44-BFAB-2828484D18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Teaching &amp;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FF9F5-C823-BC4B-B48B-F184F29F16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Strategies for Improving Outcomes for Students</a:t>
            </a:r>
          </a:p>
          <a:p>
            <a:r>
              <a:rPr lang="en-US" dirty="0"/>
              <a:t>June 11, 2018</a:t>
            </a:r>
          </a:p>
        </p:txBody>
      </p:sp>
    </p:spTree>
    <p:extLst>
      <p:ext uri="{BB962C8B-B14F-4D97-AF65-F5344CB8AC3E}">
        <p14:creationId xmlns:p14="http://schemas.microsoft.com/office/powerpoint/2010/main" val="415037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6EA2B-D363-3747-9765-FE5D503CA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24A8D60-DD14-B740-8029-781D2BE5A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018423"/>
              </p:ext>
            </p:extLst>
          </p:nvPr>
        </p:nvGraphicFramePr>
        <p:xfrm>
          <a:off x="650929" y="666427"/>
          <a:ext cx="10848814" cy="5424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237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B2E7620-6338-C142-9EDD-03B97F7E5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685034"/>
              </p:ext>
            </p:extLst>
          </p:nvPr>
        </p:nvGraphicFramePr>
        <p:xfrm>
          <a:off x="685800" y="640080"/>
          <a:ext cx="1088136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033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21107-42A5-D444-A191-6F3AB99EC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62DA06D-BA02-FD49-A611-E47275B44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982462"/>
              </p:ext>
            </p:extLst>
          </p:nvPr>
        </p:nvGraphicFramePr>
        <p:xfrm>
          <a:off x="754380" y="685800"/>
          <a:ext cx="10858500" cy="555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2447E01-85CE-4F40-A543-DD3457681C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052008"/>
              </p:ext>
            </p:extLst>
          </p:nvPr>
        </p:nvGraphicFramePr>
        <p:xfrm>
          <a:off x="754380" y="731520"/>
          <a:ext cx="10698480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646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A238486-ACAF-204C-AA04-08F87D033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3304915"/>
              </p:ext>
            </p:extLst>
          </p:nvPr>
        </p:nvGraphicFramePr>
        <p:xfrm>
          <a:off x="604685" y="678426"/>
          <a:ext cx="10958050" cy="5560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5956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9B42D72-F549-E445-AEEC-834A235C3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855287"/>
              </p:ext>
            </p:extLst>
          </p:nvPr>
        </p:nvGraphicFramePr>
        <p:xfrm>
          <a:off x="662940" y="685800"/>
          <a:ext cx="10881360" cy="550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6057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A3C19B9-AAC8-2D45-AC2D-4155CCE46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376488"/>
              </p:ext>
            </p:extLst>
          </p:nvPr>
        </p:nvGraphicFramePr>
        <p:xfrm>
          <a:off x="662940" y="617220"/>
          <a:ext cx="10904220" cy="562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913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8F39548-E49F-6141-8B81-B7E93AF6F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889250"/>
              </p:ext>
            </p:extLst>
          </p:nvPr>
        </p:nvGraphicFramePr>
        <p:xfrm>
          <a:off x="685800" y="685800"/>
          <a:ext cx="10881360" cy="555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324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F49E880-ADA2-5347-AD47-EFA42377EA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386602"/>
              </p:ext>
            </p:extLst>
          </p:nvPr>
        </p:nvGraphicFramePr>
        <p:xfrm>
          <a:off x="662940" y="731520"/>
          <a:ext cx="1094994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585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4B7B51-4415-5940-9791-8FA2EB08C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088360"/>
              </p:ext>
            </p:extLst>
          </p:nvPr>
        </p:nvGraphicFramePr>
        <p:xfrm>
          <a:off x="708660" y="662940"/>
          <a:ext cx="10881360" cy="555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245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02143-8558-C149-AEEE-DA11AAD3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EAE95-B12C-E147-B50D-CF6B3E973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By 2020 the rate of chronic absenteeism, defined as missing more than 18 school days, will be no greater than 10%.</a:t>
            </a:r>
          </a:p>
          <a:p>
            <a:r>
              <a:rPr lang="en-US" dirty="0"/>
              <a:t>Data Caveats:</a:t>
            </a:r>
          </a:p>
          <a:p>
            <a:pPr lvl="1"/>
            <a:r>
              <a:rPr lang="en-US" dirty="0"/>
              <a:t>Data is NOT the same as STATE Metric Data</a:t>
            </a:r>
          </a:p>
          <a:p>
            <a:pPr lvl="1"/>
            <a:r>
              <a:rPr lang="en-US" dirty="0"/>
              <a:t>Data DOES correlate with State Data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41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E5C95DA-0040-7942-A27F-8631C1C767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556124"/>
              </p:ext>
            </p:extLst>
          </p:nvPr>
        </p:nvGraphicFramePr>
        <p:xfrm>
          <a:off x="708660" y="754380"/>
          <a:ext cx="10858500" cy="544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693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D3EC82B-7A82-EE48-817F-59FD4B4F13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0014832"/>
              </p:ext>
            </p:extLst>
          </p:nvPr>
        </p:nvGraphicFramePr>
        <p:xfrm>
          <a:off x="640080" y="731520"/>
          <a:ext cx="10927080" cy="550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192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869AF5-9FAC-E241-B332-CDC8DADE7C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7586579"/>
              </p:ext>
            </p:extLst>
          </p:nvPr>
        </p:nvGraphicFramePr>
        <p:xfrm>
          <a:off x="685800" y="640080"/>
          <a:ext cx="10858500" cy="555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799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3C4BDB8-FD91-BB4D-82FD-842995719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211931"/>
              </p:ext>
            </p:extLst>
          </p:nvPr>
        </p:nvGraphicFramePr>
        <p:xfrm>
          <a:off x="708660" y="662940"/>
          <a:ext cx="10858500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4354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B0826D-E9A9-F14F-9BD1-EB7FD04C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SBA - English Language Arts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B021-0234-6E4C-A8D5-E649DBAF3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                 </a:t>
            </a:r>
          </a:p>
          <a:p>
            <a:pPr marL="1828800" lvl="0" indent="-91440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2016-17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2017-18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Posted  </a:t>
            </a:r>
            <a:r>
              <a:rPr lang="en-US" sz="1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over Year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1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Cohort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lvl="0" indent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3rd grade- 		</a:t>
            </a:r>
            <a:r>
              <a:rPr lang="en-US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36.7%	     45% 		(107/152)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4th grade-		</a:t>
            </a:r>
            <a:r>
              <a:rPr lang="en-US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40.5%	     43%	 	(143/170)</a:t>
            </a: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  		 46.5%	     57% 		(192/194)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+10.5%	    +17%	    </a:t>
            </a: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	 	47.2%	     59%		(166/168)  			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+11.8%        +13%	  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	 	55.5%	     71%		(193/193)			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+15.5%	    +23.8%         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		 57.1%	     64%		(181/181)			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+6.9%	     +8.5%	   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8A94-879E-5E40-8CC7-FC396D91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SBA - Mathematics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E6C59-D4EA-5745-B70D-E87BDE7D7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828800" lvl="0" indent="-91440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2016-17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2017-18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Posted	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over Year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Cohort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lvl="0" indent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3rd grade- 	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36%		53% 		(152/152)			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+17%</a:t>
            </a: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4th grade-	41.2%		33%	 	(166/170)			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-.8.2%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-3%</a:t>
            </a: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  	 37.8%	 	37% 		(181/194)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-.8%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		      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-4.2%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	    </a:t>
            </a: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	 37.3%	 	45%		(161/168)  			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+7.7%                +7.2%	  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	 39.3%	  	51%		(182/193)			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+11.7%	          +13.78%         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grade-	 52.7%	 			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(178/181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	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-2%</a:t>
            </a:r>
            <a:r>
              <a:rPr lang="en-US" b="1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b="1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     +10%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75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EB93-F58D-BA42-9256-B39677C7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Protocol and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B9D0-4C50-2E42-BA86-1D2EFC944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Yale/WPS/WIS/WMS/WHS</a:t>
            </a:r>
          </a:p>
          <a:p>
            <a:r>
              <a:rPr lang="en-US" b="1" dirty="0"/>
              <a:t>This is how we have responded to the data</a:t>
            </a:r>
            <a:r>
              <a:rPr lang="en-US" dirty="0"/>
              <a:t> </a:t>
            </a:r>
          </a:p>
          <a:p>
            <a:r>
              <a:rPr lang="en-US" b="1" dirty="0"/>
              <a:t>These are ways we have supported struggling learners</a:t>
            </a:r>
            <a:endParaRPr lang="en-US" dirty="0"/>
          </a:p>
          <a:p>
            <a:r>
              <a:rPr lang="en-US" b="1" dirty="0"/>
              <a:t>These are our next steps</a:t>
            </a:r>
          </a:p>
          <a:p>
            <a:r>
              <a:rPr lang="en-US" b="1" dirty="0"/>
              <a:t>Board Comments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88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DE221-59DC-0B4D-AB2F-7A1B4477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Course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5EAED-F989-F64D-A344-146965084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Beginning in 2017-2018 High School freshman course failure (first attempt) will be below 10% for Core Classes (Math, English &amp; Science).</a:t>
            </a:r>
          </a:p>
          <a:p>
            <a:r>
              <a:rPr lang="en-US" dirty="0"/>
              <a:t>Data Caveats:</a:t>
            </a:r>
          </a:p>
          <a:p>
            <a:pPr lvl="1"/>
            <a:r>
              <a:rPr lang="en-US" dirty="0"/>
              <a:t>We have no data for Semester 2</a:t>
            </a:r>
          </a:p>
          <a:p>
            <a:pPr lvl="1"/>
            <a:r>
              <a:rPr lang="en-US" dirty="0"/>
              <a:t>Data will highly correlate with State Data</a:t>
            </a:r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27FA53-4495-4944-831C-F98FBBE79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591483"/>
              </p:ext>
            </p:extLst>
          </p:nvPr>
        </p:nvGraphicFramePr>
        <p:xfrm>
          <a:off x="632177" y="598312"/>
          <a:ext cx="10916355" cy="564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2722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A104BEA-07E1-CE41-8A75-5E21F2D021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826922"/>
              </p:ext>
            </p:extLst>
          </p:nvPr>
        </p:nvGraphicFramePr>
        <p:xfrm>
          <a:off x="584200" y="660400"/>
          <a:ext cx="109474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468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26DAD24-9262-0947-AC14-1F8350099E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289136"/>
              </p:ext>
            </p:extLst>
          </p:nvPr>
        </p:nvGraphicFramePr>
        <p:xfrm>
          <a:off x="873157" y="896565"/>
          <a:ext cx="10636356" cy="526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2516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40E5-495F-2943-B6CE-970B8441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CCBCC-5E2C-2949-A25B-766A85DEC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By 2021 the overall district four-year graduation rate will be at or above 85%</a:t>
            </a:r>
            <a:endParaRPr lang="en-US" dirty="0"/>
          </a:p>
          <a:p>
            <a:r>
              <a:rPr lang="en-US" i="1" dirty="0"/>
              <a:t>By 2022 the overall district five-year graduation rate will be at or above 90%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01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EB93-F58D-BA42-9256-B39677C7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Protocol and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B9D0-4C50-2E42-BA86-1D2EFC944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WHS</a:t>
            </a:r>
          </a:p>
          <a:p>
            <a:r>
              <a:rPr lang="en-US" b="1" dirty="0"/>
              <a:t>This is how we have responded to the data</a:t>
            </a:r>
            <a:r>
              <a:rPr lang="en-US" dirty="0"/>
              <a:t> </a:t>
            </a:r>
          </a:p>
          <a:p>
            <a:r>
              <a:rPr lang="en-US" b="1" dirty="0"/>
              <a:t>These are ways we have supported struggling learners</a:t>
            </a:r>
            <a:endParaRPr lang="en-US" dirty="0"/>
          </a:p>
          <a:p>
            <a:r>
              <a:rPr lang="en-US" b="1" dirty="0"/>
              <a:t>These are our next steps</a:t>
            </a:r>
          </a:p>
          <a:p>
            <a:r>
              <a:rPr lang="en-US" b="1" dirty="0"/>
              <a:t>Board Comments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4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EB93-F58D-BA42-9256-B39677C7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Protocol and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B9D0-4C50-2E42-BA86-1D2EFC944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Yale/WPS/WIS/WMS/WHS</a:t>
            </a:r>
          </a:p>
          <a:p>
            <a:r>
              <a:rPr lang="en-US" b="1" dirty="0"/>
              <a:t>This is how we have responded to the data</a:t>
            </a:r>
            <a:endParaRPr lang="en-US" dirty="0"/>
          </a:p>
          <a:p>
            <a:r>
              <a:rPr lang="en-US" b="1" dirty="0"/>
              <a:t>These are ways we have supported struggling learners</a:t>
            </a:r>
            <a:r>
              <a:rPr lang="en-US" dirty="0"/>
              <a:t> </a:t>
            </a:r>
          </a:p>
          <a:p>
            <a:r>
              <a:rPr lang="en-US" b="1" dirty="0"/>
              <a:t>These are our next steps</a:t>
            </a:r>
          </a:p>
          <a:p>
            <a:r>
              <a:rPr lang="en-US" b="1" dirty="0"/>
              <a:t>Board Comments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6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228C-A151-C649-B7B0-A714AD3C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Proficiency and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1D52D-F947-4E41-91C6-D0D47C8B1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By 2022 80% of students will meet standard on mandated measures in Mathematics and English Language Arts at all grade levels. Student Performance will improve year-over-year and will exceed that of demographically similar school districts. </a:t>
            </a:r>
          </a:p>
          <a:p>
            <a:r>
              <a:rPr lang="en-US" i="1" dirty="0"/>
              <a:t>Student growth percentiles in ELA and Math will exceed 50 in each grade level.</a:t>
            </a:r>
          </a:p>
          <a:p>
            <a:r>
              <a:rPr lang="en-US" dirty="0"/>
              <a:t>Data Caveats:</a:t>
            </a:r>
          </a:p>
          <a:p>
            <a:pPr lvl="1"/>
            <a:r>
              <a:rPr lang="en-US" dirty="0"/>
              <a:t>Data is NOT the same as STATE Metric Data  </a:t>
            </a:r>
          </a:p>
          <a:p>
            <a:pPr lvl="1"/>
            <a:r>
              <a:rPr lang="en-US" dirty="0"/>
              <a:t>Data SHOULD correlate with State Data</a:t>
            </a:r>
          </a:p>
          <a:p>
            <a:pPr lvl="1"/>
            <a:r>
              <a:rPr lang="en-US" dirty="0"/>
              <a:t>Data is based on END-OF-YEAR Performance Standards</a:t>
            </a:r>
          </a:p>
          <a:p>
            <a:pPr lvl="1"/>
            <a:r>
              <a:rPr lang="en-US" dirty="0"/>
              <a:t>With the exception of K&amp;1 the most recent data is from Mid-year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5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9FE9CE7-289F-1D4F-B493-BB5FE9274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106971"/>
              </p:ext>
            </p:extLst>
          </p:nvPr>
        </p:nvGraphicFramePr>
        <p:xfrm>
          <a:off x="685800" y="708660"/>
          <a:ext cx="10881360" cy="553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661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4DF4EA3-D1B2-1C45-8C93-35C253175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593786"/>
              </p:ext>
            </p:extLst>
          </p:nvPr>
        </p:nvGraphicFramePr>
        <p:xfrm>
          <a:off x="685800" y="685800"/>
          <a:ext cx="10858500" cy="550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241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90B7743-15E6-214D-B19F-97DA61D700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36093"/>
              </p:ext>
            </p:extLst>
          </p:nvPr>
        </p:nvGraphicFramePr>
        <p:xfrm>
          <a:off x="731520" y="731520"/>
          <a:ext cx="10858500" cy="550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9698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63B53-2C43-E246-9068-E56B460A4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F81B69-E9B9-7745-8281-0F152805A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925680"/>
              </p:ext>
            </p:extLst>
          </p:nvPr>
        </p:nvGraphicFramePr>
        <p:xfrm>
          <a:off x="731520" y="742950"/>
          <a:ext cx="10728960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87481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143</TotalTime>
  <Words>450</Words>
  <Application>Microsoft Macintosh PowerPoint</Application>
  <PresentationFormat>Widescreen</PresentationFormat>
  <Paragraphs>82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Garamond</vt:lpstr>
      <vt:lpstr>Organic</vt:lpstr>
      <vt:lpstr>Teaching &amp; Learning</vt:lpstr>
      <vt:lpstr>School Attendance</vt:lpstr>
      <vt:lpstr>PowerPoint Presentation</vt:lpstr>
      <vt:lpstr>Discussion Protocol and Points</vt:lpstr>
      <vt:lpstr>Student Proficiency and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SBA - English Language Arts</vt:lpstr>
      <vt:lpstr>Preliminary SBA - Mathematics</vt:lpstr>
      <vt:lpstr>Discussion Protocol and Points</vt:lpstr>
      <vt:lpstr>High School Course Failure</vt:lpstr>
      <vt:lpstr>PowerPoint Presentation</vt:lpstr>
      <vt:lpstr>PowerPoint Presentation</vt:lpstr>
      <vt:lpstr>Graduation Rate</vt:lpstr>
      <vt:lpstr>Discussion Protocol and Points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Green</dc:creator>
  <cp:lastModifiedBy>Michael Green</cp:lastModifiedBy>
  <cp:revision>18</cp:revision>
  <dcterms:created xsi:type="dcterms:W3CDTF">2018-06-10T19:00:26Z</dcterms:created>
  <dcterms:modified xsi:type="dcterms:W3CDTF">2018-06-12T00:11:47Z</dcterms:modified>
</cp:coreProperties>
</file>